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notesMasterIdLst>
    <p:notesMasterId r:id="rId7"/>
  </p:notesMasterIdLst>
  <p:sldIdLst>
    <p:sldId id="312" r:id="rId2"/>
    <p:sldId id="313" r:id="rId3"/>
    <p:sldId id="314" r:id="rId4"/>
    <p:sldId id="303" r:id="rId5"/>
    <p:sldId id="285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D258497-C3A7-4DC2-8541-979B418A812B}" v="56" dt="2023-08-27T01:40:40.73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06" autoAdjust="0"/>
    <p:restoredTop sz="94660"/>
  </p:normalViewPr>
  <p:slideViewPr>
    <p:cSldViewPr snapToGrid="0">
      <p:cViewPr varScale="1">
        <p:scale>
          <a:sx n="76" d="100"/>
          <a:sy n="76" d="100"/>
        </p:scale>
        <p:origin x="96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A3F87D-57E9-4705-ADA8-AF214EC52037}" type="datetimeFigureOut">
              <a:rPr lang="en-US" smtClean="0"/>
              <a:t>8/26/2023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AD70A6-65E2-4F57-96D6-36CFAB8F9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116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AD70A6-65E2-4F57-96D6-36CFAB8F9B5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2025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74423" y="802298"/>
            <a:ext cx="8637073" cy="2920713"/>
          </a:xfrm>
        </p:spPr>
        <p:txBody>
          <a:bodyPr bIns="0" anchor="b">
            <a:normAutofit/>
          </a:bodyPr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4424" y="3724074"/>
            <a:ext cx="8637072" cy="977621"/>
          </a:xfrm>
        </p:spPr>
        <p:txBody>
          <a:bodyPr tIns="91440" bIns="91440">
            <a:normAutofit/>
          </a:bodyPr>
          <a:lstStyle>
            <a:lvl1pPr marL="0" indent="0" algn="ctr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1579" y="329307"/>
            <a:ext cx="5626774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683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92171"/>
      </p:ext>
    </p:extLst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824341"/>
      </p:ext>
    </p:extLst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7052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518654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903574"/>
      </p:ext>
    </p:extLst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120044"/>
      </p:ext>
    </p:extLst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4423" y="1756130"/>
            <a:ext cx="8643154" cy="1969007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4423" y="3725137"/>
            <a:ext cx="8643154" cy="1093987"/>
          </a:xfrm>
        </p:spPr>
        <p:txBody>
          <a:bodyPr tIns="91440"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38096"/>
      </p:ext>
    </p:extLst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293577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488654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54140" y="2017343"/>
            <a:ext cx="4488654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879794"/>
      </p:ext>
    </p:extLst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295603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488794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488794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56025" y="2023003"/>
            <a:ext cx="4488794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56025" y="2821491"/>
            <a:ext cx="4488794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311023"/>
      </p:ext>
    </p:extLst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915721"/>
      </p:ext>
    </p:extLst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844757"/>
      </p:ext>
    </p:extLst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2961967" cy="2406518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032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2961967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771666"/>
      </p:ext>
    </p:extLst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blipFill dpi="0" rotWithShape="1">
              <a:blip r:embed="rId2">
                <a:alphaModFix amt="30000"/>
              </a:blip>
              <a:srcRect/>
              <a:tile tx="0" ty="0" sx="100000" sy="100000" flip="none" algn="ctr"/>
            </a:blip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extrusionH="76200" contourW="12700" prstMaterial="matte">
              <a:bevelT w="152400" h="50800" prst="softRound"/>
              <a:extrusionClr>
                <a:schemeClr val="tx2"/>
              </a:extrusionClr>
              <a:contourClr>
                <a:schemeClr val="bg2"/>
              </a:contourClr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38100" cmpd="sng">
              <a:solidFill>
                <a:schemeClr val="tx2">
                  <a:lumMod val="25000"/>
                </a:schemeClr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2"/>
            <a:ext cx="5532328" cy="1922299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50000"/>
              <a:lumOff val="50000"/>
              <a:alpha val="80000"/>
            </a:schemeClr>
          </a:solidFill>
          <a:ln w="9525" cap="sq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 dirty="0"/>
            </a:lvl1pPr>
          </a:lstStyle>
          <a:p>
            <a:pPr lvl="0" algn="ctr"/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059600"/>
            <a:ext cx="5524404" cy="2090134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pPr/>
              <a:t>8/26/2023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728956"/>
      </p:ext>
    </p:extLst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291215" cy="1049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29121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42079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8/26/2023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62677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3622291"/>
            <a:ext cx="12192000" cy="250598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>
                  <a:alpha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29338"/>
            <a:ext cx="12192000" cy="742950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>
          <a:xfrm>
            <a:off x="0" y="6138142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58814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slow">
    <p:randomBar dir="vert"/>
  </p:transition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7" Type="http://schemas.openxmlformats.org/officeDocument/2006/relationships/image" Target="../media/image7.jfif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.xml"/><Relationship Id="rId6" Type="http://schemas.openxmlformats.org/officeDocument/2006/relationships/image" Target="../media/image6.jfif"/><Relationship Id="rId5" Type="http://schemas.openxmlformats.org/officeDocument/2006/relationships/image" Target="../media/image5.png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HarveJa1@boe.Richmond.k12.ga.us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5" Type="http://schemas.openxmlformats.org/officeDocument/2006/relationships/image" Target="../media/image7.jfif"/><Relationship Id="rId4" Type="http://schemas.openxmlformats.org/officeDocument/2006/relationships/image" Target="../media/image8.jf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f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fi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7.jfi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hyperlink" Target="https://rcboe.instructuremedia.com/embed/048204ea-777e-4c04-9fc0-357111372c96" TargetMode="External"/><Relationship Id="rId5" Type="http://schemas.openxmlformats.org/officeDocument/2006/relationships/hyperlink" Target="https://www.rcboe.org/Domain/16265" TargetMode="Externa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112E4-1023-4FBE-9D69-8A75B59A9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1796" y="1049951"/>
            <a:ext cx="10725852" cy="1073825"/>
          </a:xfrm>
        </p:spPr>
        <p:txBody>
          <a:bodyPr>
            <a:normAutofit fontScale="90000"/>
          </a:bodyPr>
          <a:lstStyle/>
          <a:p>
            <a:r>
              <a:rPr lang="en-US" sz="11100" dirty="0">
                <a:solidFill>
                  <a:srgbClr val="FFFF00"/>
                </a:solidFill>
                <a:latin typeface="Footlight MT Light"/>
                <a:ea typeface="+mj-lt"/>
                <a:cs typeface="+mj-lt"/>
              </a:rPr>
              <a:t>Ms. DILBERT</a:t>
            </a:r>
            <a:br>
              <a:rPr lang="en-US" sz="4000" dirty="0">
                <a:solidFill>
                  <a:srgbClr val="FFFF00"/>
                </a:solidFill>
                <a:latin typeface="Footlight MT Light"/>
                <a:ea typeface="+mj-lt"/>
                <a:cs typeface="+mj-lt"/>
              </a:rPr>
            </a:br>
            <a:r>
              <a:rPr lang="en-US" sz="5300" dirty="0">
                <a:solidFill>
                  <a:srgbClr val="FFFF00"/>
                </a:solidFill>
                <a:latin typeface="Footlight MT Light"/>
                <a:ea typeface="+mj-lt"/>
                <a:cs typeface="+mj-lt"/>
              </a:rPr>
              <a:t>6</a:t>
            </a:r>
            <a:r>
              <a:rPr lang="en-US" sz="5300" baseline="30000" dirty="0">
                <a:solidFill>
                  <a:srgbClr val="FFFF00"/>
                </a:solidFill>
                <a:latin typeface="Footlight MT Light"/>
                <a:ea typeface="+mj-lt"/>
                <a:cs typeface="+mj-lt"/>
              </a:rPr>
              <a:t>th</a:t>
            </a:r>
            <a:r>
              <a:rPr lang="en-US" sz="5300" dirty="0">
                <a:solidFill>
                  <a:srgbClr val="FFFF00"/>
                </a:solidFill>
                <a:latin typeface="Footlight MT Light"/>
                <a:ea typeface="+mj-lt"/>
                <a:cs typeface="+mj-lt"/>
              </a:rPr>
              <a:t> </a:t>
            </a:r>
            <a:r>
              <a:rPr lang="en-US" sz="5300">
                <a:solidFill>
                  <a:srgbClr val="FFFF00"/>
                </a:solidFill>
                <a:latin typeface="Footlight MT Light"/>
                <a:ea typeface="+mj-lt"/>
                <a:cs typeface="+mj-lt"/>
              </a:rPr>
              <a:t>Grade SOCIAL STUDIES/SCIENCE </a:t>
            </a:r>
            <a:br>
              <a:rPr lang="en-US" dirty="0">
                <a:solidFill>
                  <a:srgbClr val="00B050"/>
                </a:solidFill>
                <a:latin typeface="Gigi"/>
                <a:ea typeface="+mj-lt"/>
                <a:cs typeface="+mj-lt"/>
              </a:rPr>
            </a:br>
            <a:endParaRPr lang="en-US" dirty="0">
              <a:solidFill>
                <a:srgbClr val="00B050"/>
              </a:solidFill>
              <a:latin typeface="Gigi"/>
              <a:ea typeface="+mj-lt"/>
              <a:cs typeface="+mj-lt"/>
            </a:endParaRPr>
          </a:p>
          <a:p>
            <a:pPr algn="ctr"/>
            <a:endParaRPr lang="en-US" dirty="0">
              <a:solidFill>
                <a:srgbClr val="00B050"/>
              </a:solidFill>
              <a:ea typeface="+mj-lt"/>
              <a:cs typeface="+mj-lt"/>
            </a:endParaRPr>
          </a:p>
          <a:p>
            <a:pPr algn="ctr"/>
            <a:endParaRPr lang="en-US" dirty="0">
              <a:solidFill>
                <a:srgbClr val="00B050"/>
              </a:solidFill>
              <a:ea typeface="+mj-lt"/>
              <a:cs typeface="+mj-lt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4540BB-9241-4193-A445-77DA9B564C3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en-US" dirty="0"/>
          </a:p>
          <a:p>
            <a:endParaRPr lang="en-US" dirty="0"/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F794E137-BBEC-48DF-B6BD-AF0A1E3313B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/>
          <a:srcRect t="2256" b="3937"/>
          <a:stretch/>
        </p:blipFill>
        <p:spPr bwMode="auto">
          <a:xfrm>
            <a:off x="618006" y="2297866"/>
            <a:ext cx="2767013" cy="3494562"/>
          </a:xfrm>
          <a:prstGeom prst="rect">
            <a:avLst/>
          </a:prstGeom>
          <a:noFill/>
          <a:ln w="76200">
            <a:solidFill>
              <a:srgbClr val="00B05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FBA24BE5-1BB2-495D-B113-B5EB0C9AFB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rcRect/>
          <a:stretch/>
        </p:blipFill>
        <p:spPr bwMode="auto">
          <a:xfrm>
            <a:off x="4103953" y="2297866"/>
            <a:ext cx="2931341" cy="1920385"/>
          </a:xfrm>
          <a:prstGeom prst="rect">
            <a:avLst/>
          </a:prstGeom>
          <a:noFill/>
          <a:ln w="76200">
            <a:solidFill>
              <a:srgbClr val="00B050"/>
            </a:solidFill>
          </a:ln>
          <a:effectLst>
            <a:innerShdw blurRad="114300">
              <a:prstClr val="black"/>
            </a:innerShdw>
            <a:softEdge rad="4191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59CC4E7-833A-8A0A-D0DC-8DB91CB3281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73162" y="2546252"/>
            <a:ext cx="3215942" cy="3427255"/>
          </a:xfrm>
          <a:prstGeom prst="rect">
            <a:avLst/>
          </a:prstGeom>
        </p:spPr>
      </p:pic>
      <p:pic>
        <p:nvPicPr>
          <p:cNvPr id="3" name="Picture 4">
            <a:extLst>
              <a:ext uri="{FF2B5EF4-FFF2-40B4-BE49-F238E27FC236}">
                <a16:creationId xmlns:a16="http://schemas.microsoft.com/office/drawing/2014/main" id="{887C2892-3A99-4ECF-1D26-EFDBC70FA2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/>
          <a:srcRect/>
          <a:stretch/>
        </p:blipFill>
        <p:spPr bwMode="auto">
          <a:xfrm>
            <a:off x="5436968" y="3695699"/>
            <a:ext cx="2697636" cy="1920384"/>
          </a:xfrm>
          <a:prstGeom prst="rect">
            <a:avLst/>
          </a:prstGeom>
          <a:noFill/>
          <a:ln w="76200">
            <a:solidFill>
              <a:srgbClr val="00B050"/>
            </a:solidFill>
          </a:ln>
          <a:effectLst>
            <a:innerShdw blurRad="114300">
              <a:prstClr val="black"/>
            </a:innerShdw>
            <a:softEdge rad="3937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An apple on a book&#10;&#10;Description automatically generated">
            <a:extLst>
              <a:ext uri="{FF2B5EF4-FFF2-40B4-BE49-F238E27FC236}">
                <a16:creationId xmlns:a16="http://schemas.microsoft.com/office/drawing/2014/main" id="{3952A73E-1401-49F3-D82E-AC354DFB4DD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322351" y="173211"/>
            <a:ext cx="1605699" cy="10685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445380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4372">
        <p:circle/>
      </p:transition>
    </mc:Choice>
    <mc:Fallback xmlns="">
      <p:transition spd="slow" advTm="4372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6385B-499F-42CE-AB9F-9916D0047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rgbClr val="FFFF00"/>
                </a:solidFill>
                <a:latin typeface="Footlight MT Light"/>
              </a:rPr>
              <a:t>My Contact Information 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B35C4AE9-BFF5-4A59-AABC-5421A5271E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84167" y="1952228"/>
            <a:ext cx="8628611" cy="315049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9600" dirty="0"/>
              <a:t>Email: </a:t>
            </a:r>
            <a:r>
              <a:rPr lang="en-US" sz="9600" dirty="0">
                <a:solidFill>
                  <a:srgbClr val="FFFF00"/>
                </a:solidFill>
              </a:rPr>
              <a:t>DilbeRe</a:t>
            </a:r>
            <a:r>
              <a:rPr lang="en-US" sz="9600" dirty="0">
                <a:solidFill>
                  <a:srgbClr val="FFFF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@boe.Richmond.k12.ga.us</a:t>
            </a:r>
            <a:endParaRPr lang="en-US" sz="9600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en-US" sz="9600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sz="9600" dirty="0"/>
              <a:t>Remind:  Text the message @msdilb to the number 81010. </a:t>
            </a:r>
          </a:p>
          <a:p>
            <a:pPr marL="0" indent="0">
              <a:buNone/>
            </a:pPr>
            <a:endParaRPr lang="en-US" sz="9600" dirty="0"/>
          </a:p>
          <a:p>
            <a:pPr marL="0" indent="0">
              <a:buNone/>
            </a:pPr>
            <a:r>
              <a:rPr lang="en-US" sz="9600" dirty="0"/>
              <a:t>Google Voice: 706-785-0219</a:t>
            </a:r>
          </a:p>
          <a:p>
            <a:pPr marL="0" indent="0">
              <a:buNone/>
            </a:pPr>
            <a:endParaRPr lang="en-US" sz="9600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en-US" sz="9600" dirty="0"/>
              <a:t>School Number: 706-592-3730</a:t>
            </a:r>
          </a:p>
          <a:p>
            <a:pPr marL="0" indent="0">
              <a:buNone/>
            </a:pPr>
            <a:endParaRPr lang="en-US" sz="9200" dirty="0"/>
          </a:p>
          <a:p>
            <a:endParaRPr lang="en-US" dirty="0"/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05FFB3AF-2C52-4086-9489-F6163203BDEA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 rot="-780000">
            <a:off x="28061" y="3210230"/>
            <a:ext cx="3293584" cy="1537522"/>
          </a:xfrm>
          <a:prstGeom prst="rect">
            <a:avLst/>
          </a:prstGeom>
          <a:effectLst>
            <a:softEdge rad="381000"/>
          </a:effectLst>
        </p:spPr>
      </p:pic>
      <p:pic>
        <p:nvPicPr>
          <p:cNvPr id="3" name="Picture 2" descr="An apple on a book&#10;&#10;Description automatically generated">
            <a:extLst>
              <a:ext uri="{FF2B5EF4-FFF2-40B4-BE49-F238E27FC236}">
                <a16:creationId xmlns:a16="http://schemas.microsoft.com/office/drawing/2014/main" id="{5F96F52F-9447-EE0B-2643-858D4EC26A8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322351" y="173211"/>
            <a:ext cx="1605699" cy="10685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915187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 advTm="6878">
        <p14:glitter pattern="hexagon"/>
      </p:transition>
    </mc:Choice>
    <mc:Fallback xmlns="">
      <p:transition spd="slow" advTm="6878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1F8D17-0840-A1C0-8D93-8626E2D3DF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93256" y="1983332"/>
            <a:ext cx="9395439" cy="3840480"/>
          </a:xfrm>
        </p:spPr>
        <p:txBody>
          <a:bodyPr>
            <a:noAutofit/>
          </a:bodyPr>
          <a:lstStyle/>
          <a:p>
            <a:pPr>
              <a:buClr>
                <a:srgbClr val="FFFF00"/>
              </a:buClr>
            </a:pPr>
            <a:r>
              <a:rPr lang="en-US" sz="2400" dirty="0"/>
              <a:t>9:20 am – 10:05 am       Acceleration</a:t>
            </a:r>
          </a:p>
          <a:p>
            <a:pPr>
              <a:buClr>
                <a:srgbClr val="FFFF00"/>
              </a:buClr>
            </a:pPr>
            <a:r>
              <a:rPr lang="en-US" sz="2400" dirty="0"/>
              <a:t>10:05 am – 11:25 am     1</a:t>
            </a:r>
            <a:r>
              <a:rPr lang="en-US" sz="2400" baseline="30000" dirty="0"/>
              <a:t>st</a:t>
            </a:r>
            <a:r>
              <a:rPr lang="en-US" sz="2400" dirty="0"/>
              <a:t> Period</a:t>
            </a:r>
          </a:p>
          <a:p>
            <a:pPr>
              <a:buClr>
                <a:srgbClr val="FFFF00"/>
              </a:buClr>
            </a:pPr>
            <a:r>
              <a:rPr lang="en-US" sz="2400" dirty="0"/>
              <a:t>11:25 am – 1:15 pm       2</a:t>
            </a:r>
            <a:r>
              <a:rPr lang="en-US" sz="2400" baseline="30000" dirty="0"/>
              <a:t>nd</a:t>
            </a:r>
            <a:r>
              <a:rPr lang="en-US" sz="2400" dirty="0"/>
              <a:t> Period</a:t>
            </a:r>
          </a:p>
          <a:p>
            <a:pPr lvl="1">
              <a:buClr>
                <a:srgbClr val="FFFF00"/>
              </a:buClr>
            </a:pPr>
            <a:r>
              <a:rPr lang="en-US" sz="2400" b="1" i="1" dirty="0">
                <a:solidFill>
                  <a:srgbClr val="FFFF00"/>
                </a:solidFill>
              </a:rPr>
              <a:t>Lunch is included in 2</a:t>
            </a:r>
            <a:r>
              <a:rPr lang="en-US" sz="2400" b="1" i="1" baseline="30000" dirty="0">
                <a:solidFill>
                  <a:srgbClr val="FFFF00"/>
                </a:solidFill>
              </a:rPr>
              <a:t>nd</a:t>
            </a:r>
            <a:r>
              <a:rPr lang="en-US" sz="2400" b="1" i="1" dirty="0">
                <a:solidFill>
                  <a:srgbClr val="FFFF00"/>
                </a:solidFill>
              </a:rPr>
              <a:t> Period from 12:25 pm – 12:55 pm. </a:t>
            </a:r>
          </a:p>
          <a:p>
            <a:pPr>
              <a:buClr>
                <a:srgbClr val="FFFF00"/>
              </a:buClr>
            </a:pPr>
            <a:r>
              <a:rPr lang="en-US" sz="2400" dirty="0"/>
              <a:t>1:15 pm – 2:35 pm         3</a:t>
            </a:r>
            <a:r>
              <a:rPr lang="en-US" sz="2400" baseline="30000" dirty="0"/>
              <a:t>rd</a:t>
            </a:r>
            <a:r>
              <a:rPr lang="en-US" sz="2400" dirty="0"/>
              <a:t> Period</a:t>
            </a:r>
          </a:p>
          <a:p>
            <a:pPr>
              <a:buClr>
                <a:srgbClr val="FFFF00"/>
              </a:buClr>
            </a:pPr>
            <a:r>
              <a:rPr lang="en-US" sz="2400" dirty="0"/>
              <a:t>2:35 pm – 4:05 pm         Connections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8D6893A-CB73-5BBB-4C04-CF232ED02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0181" y="0"/>
            <a:ext cx="9291638" cy="1049337"/>
          </a:xfrm>
        </p:spPr>
        <p:txBody>
          <a:bodyPr>
            <a:normAutofit/>
          </a:bodyPr>
          <a:lstStyle/>
          <a:p>
            <a:pPr algn="ctr"/>
            <a:r>
              <a:rPr lang="en-US" sz="4800" b="1" u="sng" dirty="0">
                <a:solidFill>
                  <a:srgbClr val="FFFF00"/>
                </a:solidFill>
                <a:latin typeface="Baskerville Old Face"/>
                <a:cs typeface="AngsanaUPC"/>
              </a:rPr>
              <a:t>Daily Schedule</a:t>
            </a:r>
            <a:endParaRPr lang="en-US" sz="4800" u="sng" dirty="0">
              <a:solidFill>
                <a:srgbClr val="FFFF00"/>
              </a:solidFill>
              <a:latin typeface="Baskerville Old Face"/>
              <a:cs typeface="AngsanaUPC"/>
            </a:endParaRPr>
          </a:p>
        </p:txBody>
      </p:sp>
      <p:pic>
        <p:nvPicPr>
          <p:cNvPr id="5" name="Graphic 12">
            <a:extLst>
              <a:ext uri="{FF2B5EF4-FFF2-40B4-BE49-F238E27FC236}">
                <a16:creationId xmlns:a16="http://schemas.microsoft.com/office/drawing/2014/main" id="{33D1D0DA-2A86-83EA-81D7-C3AD080403B4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 rot="-900000">
            <a:off x="161279" y="2456862"/>
            <a:ext cx="2989883" cy="2080958"/>
          </a:xfrm>
          <a:prstGeom prst="rect">
            <a:avLst/>
          </a:prstGeom>
          <a:effectLst>
            <a:softEdge rad="393700"/>
          </a:effec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CF17553-7698-5DE5-B943-3ABDE741E8D7}"/>
              </a:ext>
            </a:extLst>
          </p:cNvPr>
          <p:cNvSpPr txBox="1"/>
          <p:nvPr/>
        </p:nvSpPr>
        <p:spPr>
          <a:xfrm>
            <a:off x="1077387" y="933995"/>
            <a:ext cx="100372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FF00"/>
                </a:solidFill>
              </a:rPr>
              <a:t>Students may start entering the building </a:t>
            </a:r>
            <a:r>
              <a:rPr lang="en-US" sz="2400" b="1">
                <a:solidFill>
                  <a:srgbClr val="FFFF00"/>
                </a:solidFill>
              </a:rPr>
              <a:t>at 8:50 </a:t>
            </a:r>
            <a:r>
              <a:rPr lang="en-US" sz="2400" b="1" dirty="0">
                <a:solidFill>
                  <a:srgbClr val="FFFF00"/>
                </a:solidFill>
              </a:rPr>
              <a:t>am. Dismissal begins at 4:05 pm.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9D9A1EF-F8E2-3298-1F72-8542482A3A1E}"/>
              </a:ext>
            </a:extLst>
          </p:cNvPr>
          <p:cNvSpPr txBox="1"/>
          <p:nvPr/>
        </p:nvSpPr>
        <p:spPr>
          <a:xfrm>
            <a:off x="-96699" y="6167298"/>
            <a:ext cx="123853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FF00"/>
                </a:solidFill>
              </a:rPr>
              <a:t>Designated restroom breaks will be at 10:40 am, 12:20 am, and 2:20 pm.</a:t>
            </a:r>
          </a:p>
        </p:txBody>
      </p:sp>
      <p:pic>
        <p:nvPicPr>
          <p:cNvPr id="6" name="Picture 5" descr="An apple on a book&#10;&#10;Description automatically generated">
            <a:extLst>
              <a:ext uri="{FF2B5EF4-FFF2-40B4-BE49-F238E27FC236}">
                <a16:creationId xmlns:a16="http://schemas.microsoft.com/office/drawing/2014/main" id="{A20F4295-A502-1D38-A1F5-654CF1ECC9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22351" y="173211"/>
            <a:ext cx="1605699" cy="10685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61996124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FFFF00"/>
                </a:solidFill>
                <a:latin typeface="Baskerville Old Face" panose="02020602080505020303" pitchFamily="18" charset="0"/>
                <a:ea typeface="+mj-lt"/>
                <a:cs typeface="+mj-lt"/>
              </a:rPr>
              <a:t>CHECKOUT MY WEBSITE TO VIEW THE FOLLOWING INFORMATION</a:t>
            </a:r>
            <a:endParaRPr lang="en-US" dirty="0">
              <a:solidFill>
                <a:srgbClr val="FFFF0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FF00"/>
              </a:buClr>
            </a:pPr>
            <a:r>
              <a:rPr lang="en-US" sz="3600" dirty="0">
                <a:latin typeface="Baskerville Old Face" panose="02020602080505020303" pitchFamily="18" charset="0"/>
              </a:rPr>
              <a:t>Class Syllabus/Supply List</a:t>
            </a:r>
          </a:p>
          <a:p>
            <a:pPr>
              <a:buClr>
                <a:srgbClr val="FFFF00"/>
              </a:buClr>
            </a:pPr>
            <a:r>
              <a:rPr lang="en-US" sz="3600" dirty="0">
                <a:latin typeface="Baskerville Old Face" panose="02020602080505020303" pitchFamily="18" charset="0"/>
              </a:rPr>
              <a:t>Resources</a:t>
            </a:r>
          </a:p>
          <a:p>
            <a:pPr>
              <a:buClr>
                <a:srgbClr val="FFFF00"/>
              </a:buClr>
            </a:pPr>
            <a:r>
              <a:rPr lang="en-US" sz="3600" dirty="0">
                <a:latin typeface="Baskerville Old Face" panose="02020602080505020303" pitchFamily="18" charset="0"/>
                <a:ea typeface="+mn-lt"/>
                <a:cs typeface="+mn-lt"/>
              </a:rPr>
              <a:t>Additional Information</a:t>
            </a:r>
          </a:p>
          <a:p>
            <a:endParaRPr lang="en-US" sz="3600" dirty="0">
              <a:latin typeface="Baskerville Old Face" panose="02020602080505020303" pitchFamily="18" charset="0"/>
            </a:endParaRPr>
          </a:p>
        </p:txBody>
      </p:sp>
      <p:pic>
        <p:nvPicPr>
          <p:cNvPr id="4" name="Picture 3" descr="An apple on a book&#10;&#10;Description automatically generated">
            <a:extLst>
              <a:ext uri="{FF2B5EF4-FFF2-40B4-BE49-F238E27FC236}">
                <a16:creationId xmlns:a16="http://schemas.microsoft.com/office/drawing/2014/main" id="{A5529218-B128-FE23-4A8D-CC179342F9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22351" y="173211"/>
            <a:ext cx="1605699" cy="10685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900712356"/>
      </p:ext>
    </p:extLst>
  </p:cSld>
  <p:clrMapOvr>
    <a:masterClrMapping/>
  </p:clrMapOvr>
  <p:transition spd="slow" advTm="5484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790E1-C0A8-4FD3-8AC8-5E21DB0B4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FFFF00"/>
                </a:solidFill>
              </a:rPr>
              <a:t>RCSS Learning Platform and Canvas </a:t>
            </a:r>
          </a:p>
        </p:txBody>
      </p:sp>
      <p:pic>
        <p:nvPicPr>
          <p:cNvPr id="4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F737B739-322D-4595-B65A-3077BF56CF1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177636" y="2203553"/>
            <a:ext cx="1861969" cy="1883538"/>
          </a:xfrm>
        </p:spPr>
      </p:pic>
      <p:pic>
        <p:nvPicPr>
          <p:cNvPr id="5" name="Picture 5" descr="A close up of a device&#10;&#10;Description automatically generated">
            <a:extLst>
              <a:ext uri="{FF2B5EF4-FFF2-40B4-BE49-F238E27FC236}">
                <a16:creationId xmlns:a16="http://schemas.microsoft.com/office/drawing/2014/main" id="{E5E0BDF2-A4E6-4760-A93B-7F1CF824D7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84194" y="2172576"/>
            <a:ext cx="1768981" cy="189039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F26CA9D-CE23-4C53-BE42-4A17B6480CB2}"/>
              </a:ext>
            </a:extLst>
          </p:cNvPr>
          <p:cNvSpPr txBox="1"/>
          <p:nvPr/>
        </p:nvSpPr>
        <p:spPr>
          <a:xfrm>
            <a:off x="3796144" y="4562990"/>
            <a:ext cx="3371011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Click link to watch Tutorial Video </a:t>
            </a:r>
            <a:endParaRPr lang="en-US" dirty="0">
              <a:ea typeface="+mn-lt"/>
              <a:cs typeface="+mn-lt"/>
            </a:endParaRPr>
          </a:p>
          <a:p>
            <a:r>
              <a:rPr lang="en-US" dirty="0">
                <a:solidFill>
                  <a:srgbClr val="FFFF00"/>
                </a:solidFill>
                <a:ea typeface="+mn-lt"/>
                <a:cs typeface="+mn-lt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https://www.rcboe.org/Domain/16265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66A8C43-1A3C-4D64-9C4C-865855B221B0}"/>
              </a:ext>
            </a:extLst>
          </p:cNvPr>
          <p:cNvSpPr txBox="1"/>
          <p:nvPr/>
        </p:nvSpPr>
        <p:spPr>
          <a:xfrm>
            <a:off x="693693" y="4535696"/>
            <a:ext cx="3203275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Your child will login through Launch Pad to access RCBOE Canvas.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522617B-0C59-4FDA-A5DA-0AADDB6DF990}"/>
              </a:ext>
            </a:extLst>
          </p:cNvPr>
          <p:cNvSpPr txBox="1"/>
          <p:nvPr/>
        </p:nvSpPr>
        <p:spPr>
          <a:xfrm>
            <a:off x="7062047" y="1975532"/>
            <a:ext cx="4696691" cy="132343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b="1" dirty="0"/>
              <a:t>New to the Richmond County</a:t>
            </a:r>
            <a:r>
              <a:rPr lang="en-US" sz="2000" dirty="0"/>
              <a:t> 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/>
              <a:t>Go to rcboe.org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/>
              <a:t>Click Student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/>
              <a:t>Click Launch Pad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215645" y="3824326"/>
            <a:ext cx="454309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Watch logging into Canvas as a student. </a:t>
            </a:r>
          </a:p>
          <a:p>
            <a:endParaRPr lang="en-US" b="1" dirty="0"/>
          </a:p>
          <a:p>
            <a:r>
              <a:rPr lang="en-US" dirty="0">
                <a:solidFill>
                  <a:srgbClr val="FFFF0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https://rcboe.instructuremedia.com/embed/048204ea-777e-4c04-9fc0-357111372c96</a:t>
            </a:r>
            <a:endParaRPr lang="en-US" dirty="0">
              <a:solidFill>
                <a:srgbClr val="FFFF00"/>
              </a:solidFill>
            </a:endParaRPr>
          </a:p>
          <a:p>
            <a:endParaRPr lang="en-US" dirty="0"/>
          </a:p>
        </p:txBody>
      </p:sp>
      <p:pic>
        <p:nvPicPr>
          <p:cNvPr id="3" name="Picture 2" descr="An apple on a book&#10;&#10;Description automatically generated">
            <a:extLst>
              <a:ext uri="{FF2B5EF4-FFF2-40B4-BE49-F238E27FC236}">
                <a16:creationId xmlns:a16="http://schemas.microsoft.com/office/drawing/2014/main" id="{FF9AA46C-41C1-C6CC-958B-1F456A6D849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322351" y="173211"/>
            <a:ext cx="1605699" cy="10685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3527437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Tm="11861">
        <p15:prstTrans prst="wind"/>
      </p:transition>
    </mc:Choice>
    <mc:Fallback xmlns="">
      <p:transition spd="slow" advTm="11861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0.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1.4|1.4"/>
</p:tagLst>
</file>

<file path=ppt/theme/theme1.xml><?xml version="1.0" encoding="utf-8"?>
<a:theme xmlns:a="http://schemas.openxmlformats.org/drawingml/2006/main" name="1_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9D5"/>
      </a:lt2>
      <a:accent1>
        <a:srgbClr val="FB8C29"/>
      </a:accent1>
      <a:accent2>
        <a:srgbClr val="F2C351"/>
      </a:accent2>
      <a:accent3>
        <a:srgbClr val="D0CBA5"/>
      </a:accent3>
      <a:accent4>
        <a:srgbClr val="A2C476"/>
      </a:accent4>
      <a:accent5>
        <a:srgbClr val="57C293"/>
      </a:accent5>
      <a:accent6>
        <a:srgbClr val="06BFDE"/>
      </a:accent6>
      <a:hlink>
        <a:srgbClr val="FBAE29"/>
      </a:hlink>
      <a:folHlink>
        <a:srgbClr val="EDC47E"/>
      </a:folHlink>
    </a:clrScheme>
    <a:fontScheme name="Gallery">
      <a:majorFont>
        <a:latin typeface="Rockwell" panose="020606030202050204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BB5F5D82-B5E9-469E-A815-C655ED4AF24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TF10001119</Template>
  <TotalTime>3053</TotalTime>
  <Words>212</Words>
  <Application>Microsoft Office PowerPoint</Application>
  <PresentationFormat>Widescreen</PresentationFormat>
  <Paragraphs>34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Baskerville Old Face</vt:lpstr>
      <vt:lpstr>Calibri</vt:lpstr>
      <vt:lpstr>Footlight MT Light</vt:lpstr>
      <vt:lpstr>Gigi</vt:lpstr>
      <vt:lpstr>Rockwell</vt:lpstr>
      <vt:lpstr>1_Gallery</vt:lpstr>
      <vt:lpstr>Ms. DILBERT 6th Grade SOCIAL STUDIES/SCIENCE    </vt:lpstr>
      <vt:lpstr>My Contact Information </vt:lpstr>
      <vt:lpstr>Daily Schedule</vt:lpstr>
      <vt:lpstr>CHECKOUT MY WEBSITE TO VIEW THE FOLLOWING INFORMATION</vt:lpstr>
      <vt:lpstr>RCSS Learning Platform and Canvas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Arnold, Latasha</dc:creator>
  <cp:lastModifiedBy>Dilbert, Regina</cp:lastModifiedBy>
  <cp:revision>761</cp:revision>
  <dcterms:created xsi:type="dcterms:W3CDTF">2020-08-03T17:10:01Z</dcterms:created>
  <dcterms:modified xsi:type="dcterms:W3CDTF">2023-08-27T01:41:44Z</dcterms:modified>
</cp:coreProperties>
</file>